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E2E24"/>
    <a:srgbClr val="555B56"/>
    <a:srgbClr val="FFFFFF"/>
    <a:srgbClr val="EEEEEE"/>
    <a:srgbClr val="2A1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4660"/>
  </p:normalViewPr>
  <p:slideViewPr>
    <p:cSldViewPr snapToGrid="0">
      <p:cViewPr varScale="1">
        <p:scale>
          <a:sx n="83" d="100"/>
          <a:sy n="83" d="100"/>
        </p:scale>
        <p:origin x="76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9C050E-8AE5-4BBE-AC86-67DA256E62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65FD94-22DD-4964-85ED-D2C47634A3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200A2-5A0B-4285-9459-92F8A48525CD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D9F71-DF6F-4C04-B9A7-79F930A9C4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C9615-AA20-43DB-B601-108BA6BADC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B95E5-9CB7-4F19-959F-9881DB693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74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6F29C-6550-4DF2-9D48-5BC6125F20DF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5616A-2AA3-43D5-9010-CF9F04DC1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25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398127"/>
            <a:ext cx="12192000" cy="29452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F525-89A0-44FB-AC0A-E32021F07BF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1BA3-9481-43E3-BDC4-2E26F7680F4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4904"/>
            <a:ext cx="2319843" cy="10812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5633"/>
            <a:ext cx="2422426" cy="130811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743561" y="163670"/>
            <a:ext cx="34097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dirty="0">
                <a:solidFill>
                  <a:schemeClr val="tx1"/>
                </a:solidFill>
                <a:latin typeface="Agency FB" panose="020B0503020202020204" pitchFamily="34" charset="0"/>
              </a:rPr>
              <a:t>Online Learning &amp; Educational Technology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1"/>
                </a:solidFill>
                <a:latin typeface="Agency FB" panose="020B0503020202020204" pitchFamily="34" charset="0"/>
              </a:rPr>
              <a:t>User Support &amp; Information Security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latin typeface="Agency FB" panose="020B0503020202020204" pitchFamily="34" charset="0"/>
                <a:ea typeface="+mn-ea"/>
                <a:cs typeface="+mn-cs"/>
              </a:rPr>
              <a:t>Application Development &amp; Support</a:t>
            </a:r>
          </a:p>
          <a:p>
            <a:pPr algn="r"/>
            <a:r>
              <a:rPr lang="en-US" sz="1200" b="0" dirty="0">
                <a:solidFill>
                  <a:schemeClr val="tx1"/>
                </a:solidFill>
                <a:latin typeface="Agency FB" panose="020B0503020202020204" pitchFamily="34" charset="0"/>
              </a:rPr>
              <a:t>Multimedia Equipment Services</a:t>
            </a:r>
          </a:p>
          <a:p>
            <a:pPr algn="r"/>
            <a:r>
              <a:rPr lang="en-US" sz="1200" b="0" dirty="0">
                <a:solidFill>
                  <a:schemeClr val="tx1"/>
                </a:solidFill>
                <a:latin typeface="Agency FB" panose="020B0503020202020204" pitchFamily="34" charset="0"/>
              </a:rPr>
              <a:t>Web &amp; Mobil Services </a:t>
            </a:r>
          </a:p>
          <a:p>
            <a:pPr algn="r"/>
            <a:r>
              <a:rPr lang="en-US" sz="1200" b="0" dirty="0">
                <a:solidFill>
                  <a:schemeClr val="tx1"/>
                </a:solidFill>
                <a:latin typeface="Agency FB" panose="020B0503020202020204" pitchFamily="34" charset="0"/>
              </a:rPr>
              <a:t>Network Services</a:t>
            </a:r>
          </a:p>
          <a:p>
            <a:endParaRPr lang="en-US" sz="900" dirty="0">
              <a:solidFill>
                <a:schemeClr val="tx1"/>
              </a:solidFill>
              <a:latin typeface="+mj-lt"/>
            </a:endParaRPr>
          </a:p>
          <a:p>
            <a:endParaRPr lang="en-US" sz="9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67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F525-89A0-44FB-AC0A-E32021F07BF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1BA3-9481-43E3-BDC4-2E26F768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4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C715632-32EA-1D45-B09E-B5557D306C6C}"/>
              </a:ext>
            </a:extLst>
          </p:cNvPr>
          <p:cNvSpPr txBox="1"/>
          <p:nvPr userDrawn="1"/>
        </p:nvSpPr>
        <p:spPr>
          <a:xfrm>
            <a:off x="-69513" y="6452522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  <a:latin typeface="+mj-lt"/>
              </a:rPr>
              <a:t>IITS Faculty &amp; Staff Help Desk  </a:t>
            </a:r>
            <a:r>
              <a:rPr lang="en-US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•</a:t>
            </a:r>
            <a:r>
              <a:rPr lang="en-US" b="0" dirty="0">
                <a:solidFill>
                  <a:schemeClr val="bg1"/>
                </a:solidFill>
                <a:latin typeface="+mj-lt"/>
              </a:rPr>
              <a:t>  (562) 938-4357  •  helpdesk@lbcc.edu  •  www.lbcc.edu/iits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732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4" y="57205"/>
            <a:ext cx="1144172" cy="61785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98637"/>
            <a:ext cx="12192000" cy="142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8F4C5E-C598-4D88-BBF0-9F904604D889}"/>
              </a:ext>
            </a:extLst>
          </p:cNvPr>
          <p:cNvSpPr/>
          <p:nvPr userDrawn="1"/>
        </p:nvSpPr>
        <p:spPr>
          <a:xfrm>
            <a:off x="1594340" y="204745"/>
            <a:ext cx="7738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/>
                </a:solidFill>
              </a:rPr>
              <a:t>Citrix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|</a:t>
            </a:r>
            <a:r>
              <a:rPr lang="en-US" dirty="0">
                <a:solidFill>
                  <a:schemeClr val="tx1"/>
                </a:solidFill>
              </a:rPr>
              <a:t> Learning to Navigate Through Citrix Labs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855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F525-89A0-44FB-AC0A-E32021F07BF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1BA3-9481-43E3-BDC4-2E26F7680F4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3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F525-89A0-44FB-AC0A-E32021F07BF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1BA3-9481-43E3-BDC4-2E26F768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3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F525-89A0-44FB-AC0A-E32021F07BF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1BA3-9481-43E3-BDC4-2E26F768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9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F525-89A0-44FB-AC0A-E32021F07BF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1BA3-9481-43E3-BDC4-2E26F768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32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F525-89A0-44FB-AC0A-E32021F07BF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1BA3-9481-43E3-BDC4-2E26F768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3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7AAF525-89A0-44FB-AC0A-E32021F07BF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0F1BA3-9481-43E3-BDC4-2E26F768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6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F525-89A0-44FB-AC0A-E32021F07BF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1BA3-9481-43E3-BDC4-2E26F7680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7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7AAF525-89A0-44FB-AC0A-E32021F07BF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60F1BA3-9481-43E3-BDC4-2E26F7680F4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392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8.png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mailto:helpdesk@lbcc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bcc.ed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508417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Long Beach City College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Faculty &amp; Staff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5073288"/>
            <a:ext cx="2559538" cy="74944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2B8450A-FF04-4D34-8E7D-912B6E151D6D}"/>
              </a:ext>
            </a:extLst>
          </p:cNvPr>
          <p:cNvSpPr txBox="1">
            <a:spLocks/>
          </p:cNvSpPr>
          <p:nvPr/>
        </p:nvSpPr>
        <p:spPr>
          <a:xfrm>
            <a:off x="1066800" y="526342"/>
            <a:ext cx="8818179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pc="0" dirty="0"/>
              <a:t>Citrix Labs</a:t>
            </a:r>
          </a:p>
        </p:txBody>
      </p:sp>
    </p:spTree>
    <p:extLst>
      <p:ext uri="{BB962C8B-B14F-4D97-AF65-F5344CB8AC3E}">
        <p14:creationId xmlns:p14="http://schemas.microsoft.com/office/powerpoint/2010/main" val="3128682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51800-2C9B-41C3-A63A-927EDDFD2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2. Downloading Documents into Citrix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1A762-C1A8-48C9-A446-884229CB3C56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Step 1: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endParaRPr lang="en-US" dirty="0">
              <a:latin typeface="Calibri Light"/>
              <a:ea typeface="+mn-lt"/>
              <a:cs typeface="+mn-lt"/>
            </a:endParaRP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Calibri Light"/>
                <a:ea typeface="+mn-lt"/>
                <a:cs typeface="+mn-lt"/>
              </a:rPr>
              <a:t>Click on the icon located at the top-middle section of the screen.</a:t>
            </a:r>
            <a:endParaRPr lang="en-US" dirty="0">
              <a:latin typeface="+mj-lt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A1F49A-B6B0-4529-8D10-ACD518F90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247" y="2878833"/>
            <a:ext cx="6521505" cy="329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54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8EC7A-02FD-4AF0-8CF9-080DD32C0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2. Downloading Documents into Citrix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6BBB9-4E9A-4C86-BE7E-C26D311E48DA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Step 2: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endParaRPr lang="en-US" dirty="0">
              <a:latin typeface="Calibri Light"/>
              <a:ea typeface="+mn-lt"/>
              <a:cs typeface="+mn-lt"/>
            </a:endParaRP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Calibri Light"/>
                <a:ea typeface="+mn-lt"/>
                <a:cs typeface="+mn-lt"/>
              </a:rPr>
              <a:t>You will see a drop-down menu.</a:t>
            </a: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Calibri Light"/>
                <a:ea typeface="+mn-lt"/>
                <a:cs typeface="+mn-lt"/>
              </a:rPr>
              <a:t>To download a document, click on the </a:t>
            </a:r>
            <a:r>
              <a:rPr lang="en-US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Download</a:t>
            </a:r>
            <a:r>
              <a:rPr lang="en-US" dirty="0">
                <a:latin typeface="Calibri Light"/>
                <a:ea typeface="+mn-lt"/>
                <a:cs typeface="+mn-lt"/>
              </a:rPr>
              <a:t> icon.</a:t>
            </a:r>
            <a:endParaRPr lang="en-US" dirty="0">
              <a:latin typeface="+mj-lt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4465F0-127D-4DFC-A9F3-497CB948A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967" y="3591417"/>
            <a:ext cx="74390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15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28BD7-1609-4378-B2C0-849AFC54E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2. Downloading Documents into Citrix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EBDC2-150D-4AAF-9DD5-4D803DDE9722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Step 3: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endParaRPr lang="en-US" dirty="0">
              <a:latin typeface="Calibri Light"/>
              <a:ea typeface="+mn-lt"/>
              <a:cs typeface="+mn-lt"/>
            </a:endParaRP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Calibri Light"/>
                <a:ea typeface="+mn-lt"/>
                <a:cs typeface="+mn-lt"/>
              </a:rPr>
              <a:t>Navigate to the file location which you desire to download.</a:t>
            </a: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Calibri Light"/>
                <a:ea typeface="+mn-lt"/>
                <a:cs typeface="+mn-lt"/>
              </a:rPr>
              <a:t>Select the file and click </a:t>
            </a:r>
            <a:r>
              <a:rPr lang="en-US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Open</a:t>
            </a:r>
            <a:r>
              <a:rPr lang="en-US" dirty="0">
                <a:latin typeface="Calibri Light"/>
                <a:ea typeface="+mn-lt"/>
                <a:cs typeface="+mn-lt"/>
              </a:rPr>
              <a:t>.</a:t>
            </a:r>
            <a:endParaRPr lang="en-US" dirty="0">
              <a:latin typeface="+mj-lt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2C8BEA-E442-4328-82DA-60F3FDAAC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9" t="2361" r="1580" b="1466"/>
          <a:stretch/>
        </p:blipFill>
        <p:spPr>
          <a:xfrm>
            <a:off x="3334327" y="3334327"/>
            <a:ext cx="5495638" cy="27432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BA58B8-62F1-4F2E-AA11-D6B656B197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37165" flipH="1">
            <a:off x="7973856" y="5929114"/>
            <a:ext cx="416658" cy="41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05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5D9FE-AEDD-4FD2-9D55-14581A85F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2. Downloading Documents into Citrix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A7933-713C-4E7C-A6C5-AA37209E0582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Step 4: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endParaRPr lang="en-US" dirty="0">
              <a:latin typeface="Calibri Light"/>
              <a:ea typeface="+mn-lt"/>
              <a:cs typeface="+mn-lt"/>
            </a:endParaRP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Calibri Light"/>
                <a:ea typeface="+mn-lt"/>
                <a:cs typeface="+mn-lt"/>
              </a:rPr>
              <a:t>Depending on the browser (Firefox in this example), you may receive a prompt.</a:t>
            </a: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Calibri Light"/>
                <a:ea typeface="+mn-lt"/>
                <a:cs typeface="+mn-lt"/>
              </a:rPr>
              <a:t>Make your selection and click “</a:t>
            </a:r>
            <a:r>
              <a:rPr lang="en-US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OK</a:t>
            </a:r>
            <a:r>
              <a:rPr lang="en-US" dirty="0">
                <a:latin typeface="Calibri Light"/>
                <a:ea typeface="+mn-lt"/>
                <a:cs typeface="+mn-lt"/>
              </a:rPr>
              <a:t>”</a:t>
            </a:r>
            <a:endParaRPr lang="en-US" dirty="0">
              <a:latin typeface="+mj-lt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FE9A02-6FFC-4BEB-ACB7-C828DF2059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5" t="2079" r="1980" b="1982"/>
          <a:stretch/>
        </p:blipFill>
        <p:spPr>
          <a:xfrm>
            <a:off x="3943927" y="3232726"/>
            <a:ext cx="4285674" cy="294640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B028DC-2610-439C-A58A-7FE81DC35E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6550" flipH="1">
            <a:off x="6205684" y="5707804"/>
            <a:ext cx="539328" cy="53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2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70E68-A437-4002-8D1A-3F3CD73A9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2. Downloading Documents into Citrix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A5E72-3B31-421C-A097-97BA1F58E08C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Success</a:t>
            </a:r>
            <a:r>
              <a:rPr lang="en-US" sz="2400" dirty="0">
                <a:latin typeface="Calibri Light"/>
                <a:ea typeface="+mn-lt"/>
                <a:cs typeface="+mn-lt"/>
              </a:rPr>
              <a:t>!</a:t>
            </a: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Calibri Light"/>
                <a:ea typeface="+mn-lt"/>
                <a:cs typeface="+mn-lt"/>
              </a:rPr>
              <a:t>You will see the file downloaded to your local computer.</a:t>
            </a:r>
            <a:endParaRPr lang="en-US" dirty="0">
              <a:latin typeface="+mj-lt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DD733-1692-412E-B628-DD0D1C1A3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430" y="2923964"/>
            <a:ext cx="5372100" cy="18669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79308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EFC0C-75A4-423C-9128-54BA096B1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3. Uploading Documents into Citrix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3F32C-BFE9-4F6B-A9B4-65232CD1FD2C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Step 1: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endParaRPr lang="en-US" dirty="0">
              <a:latin typeface="Calibri Light"/>
              <a:ea typeface="+mn-lt"/>
              <a:cs typeface="+mn-lt"/>
            </a:endParaRP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Calibri Light"/>
                <a:ea typeface="+mn-lt"/>
                <a:cs typeface="+mn-lt"/>
              </a:rPr>
              <a:t>Click the icon located at the top-middle section of the screen.</a:t>
            </a:r>
            <a:endParaRPr lang="en-US" dirty="0">
              <a:latin typeface="+mj-lt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C6EE66-C3F5-4C28-959A-2A2173605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005" y="2869324"/>
            <a:ext cx="6451989" cy="329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70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150BF-856F-4ED4-BA34-C082AC7A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3. Uploading Documents into Citrix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B5B6E-ECD4-4E46-9940-4644D14AE7D1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Step 2: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endParaRPr lang="en-US" dirty="0">
              <a:latin typeface="Calibri Light"/>
              <a:ea typeface="+mn-lt"/>
              <a:cs typeface="+mn-lt"/>
            </a:endParaRP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Calibri Light"/>
                <a:ea typeface="+mn-lt"/>
                <a:cs typeface="+mn-lt"/>
              </a:rPr>
              <a:t>You will see a drop-down menu.</a:t>
            </a: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Calibri Light"/>
                <a:ea typeface="+mn-lt"/>
                <a:cs typeface="+mn-lt"/>
              </a:rPr>
              <a:t>To upload a document, click on the </a:t>
            </a:r>
            <a:r>
              <a:rPr lang="en-US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upload</a:t>
            </a:r>
            <a:r>
              <a:rPr lang="en-US" dirty="0">
                <a:latin typeface="Calibri Light"/>
                <a:ea typeface="+mn-lt"/>
                <a:cs typeface="+mn-lt"/>
              </a:rPr>
              <a:t> icon. </a:t>
            </a:r>
            <a:endParaRPr lang="en-US" dirty="0">
              <a:latin typeface="+mj-lt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2AF427-C9DD-4682-B81A-54A7ED2DD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363" y="3429000"/>
            <a:ext cx="6689273" cy="166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71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8B713-7D2F-4139-9BB5-D465F248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3. Uploading Documents into Citrix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18BE9-54AD-4DD1-AC14-7E1532428EA7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Step 3: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endParaRPr lang="en-US" dirty="0">
              <a:latin typeface="Calibri Light"/>
              <a:ea typeface="+mn-lt"/>
              <a:cs typeface="+mn-lt"/>
            </a:endParaRP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Calibri Light"/>
                <a:ea typeface="+mn-lt"/>
                <a:cs typeface="+mn-lt"/>
              </a:rPr>
              <a:t>Navigate to the file location which you desire to upload.</a:t>
            </a: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Calibri Light"/>
                <a:ea typeface="+mn-lt"/>
                <a:cs typeface="+mn-lt"/>
              </a:rPr>
              <a:t>Select the file and click </a:t>
            </a:r>
            <a:r>
              <a:rPr lang="en-US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Open</a:t>
            </a:r>
            <a:r>
              <a:rPr lang="en-US" dirty="0">
                <a:latin typeface="Calibri Light"/>
                <a:ea typeface="+mn-lt"/>
                <a:cs typeface="+mn-lt"/>
              </a:rPr>
              <a:t>.</a:t>
            </a:r>
            <a:endParaRPr lang="en-US" dirty="0">
              <a:latin typeface="+mj-lt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10AC1E-8055-498F-B6A3-316709289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089" y="3184635"/>
            <a:ext cx="5299822" cy="297590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4B3836-CEF8-445A-B3F5-497AD49E3C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37165" flipH="1">
            <a:off x="7973854" y="5929113"/>
            <a:ext cx="416658" cy="41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25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FD34F-84D7-4E17-B58A-62792FAC8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3. Uploading Documents into Citrix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F0F95-BD67-4D9A-9663-A0B78CEEC71C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6012968" cy="40233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Step 4: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endParaRPr lang="en-US" dirty="0">
              <a:latin typeface="Calibri Light"/>
              <a:ea typeface="+mn-lt"/>
              <a:cs typeface="+mn-lt"/>
            </a:endParaRP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Calibri Light"/>
                <a:ea typeface="+mn-lt"/>
                <a:cs typeface="+mn-lt"/>
              </a:rPr>
              <a:t>You will receive a second screen to select the location where you would like to save the document. </a:t>
            </a: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Calibri Light"/>
                <a:ea typeface="+mn-lt"/>
                <a:cs typeface="+mn-lt"/>
              </a:rPr>
              <a:t>Select the desired location and click “</a:t>
            </a:r>
            <a:r>
              <a:rPr lang="en-US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OK</a:t>
            </a:r>
            <a:r>
              <a:rPr lang="en-US" dirty="0">
                <a:latin typeface="Calibri Light"/>
                <a:ea typeface="+mn-lt"/>
                <a:cs typeface="+mn-lt"/>
              </a:rPr>
              <a:t>”</a:t>
            </a:r>
            <a:endParaRPr lang="en-US" dirty="0">
              <a:latin typeface="+mj-lt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E4D90-B9B5-4CDA-B43E-C5EE35271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170" y="2060909"/>
            <a:ext cx="2806262" cy="407653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C66ABD-C547-41BC-B02F-7FA896A492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37165" flipH="1">
            <a:off x="9211527" y="5845986"/>
            <a:ext cx="416658" cy="41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56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23C814-D410-431D-BC47-06A1769FF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3. Uploading Documents into Citrix</a:t>
            </a:r>
            <a:endParaRPr lang="en-US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11C737-0519-4EF8-A914-0E5B6484DD9A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6012968" cy="40233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Success!</a:t>
            </a:r>
            <a:endParaRPr lang="en-US" dirty="0">
              <a:latin typeface="Calibri Light"/>
              <a:ea typeface="+mn-lt"/>
              <a:cs typeface="+mn-lt"/>
            </a:endParaRP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Calibri Light"/>
                <a:ea typeface="+mn-lt"/>
                <a:cs typeface="+mn-lt"/>
              </a:rPr>
              <a:t>You have successfully uploaded the file.</a:t>
            </a:r>
            <a:endParaRPr lang="en-US" dirty="0">
              <a:latin typeface="+mj-lt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A6CE7F-F8E0-4453-9606-8652FEBC3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503" y="2885652"/>
            <a:ext cx="1770993" cy="298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15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D256FFD-5A64-4C00-8B50-54C0B86AB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b="1" dirty="0">
                <a:ea typeface="+mj-lt"/>
                <a:cs typeface="+mj-lt"/>
              </a:rPr>
              <a:t>Citrix Labs</a:t>
            </a:r>
            <a:endParaRPr lang="en-US" b="1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292F6A-6577-4430-9AFA-25F636EF0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ln>
            <a:solidFill>
              <a:schemeClr val="bg1"/>
            </a:solidFill>
          </a:ln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dirty="0">
                <a:latin typeface="Calibri Light"/>
                <a:ea typeface="+mn-lt"/>
                <a:cs typeface="+mn-lt"/>
              </a:rPr>
              <a:t>From this tutorial, you will learn:</a:t>
            </a:r>
          </a:p>
          <a:p>
            <a:endParaRPr lang="en-US" sz="1050" dirty="0">
              <a:latin typeface="Calibri Light"/>
              <a:cs typeface="Calibri"/>
            </a:endParaRPr>
          </a:p>
          <a:p>
            <a:pPr marL="457200" indent="-457200">
              <a:buAutoNum type="arabicPeriod"/>
            </a:pPr>
            <a:r>
              <a:rPr lang="en-US" sz="1800" dirty="0">
                <a:latin typeface="Calibri Light"/>
                <a:cs typeface="Calibri"/>
              </a:rPr>
              <a:t>How to access Citrix student labs.</a:t>
            </a:r>
          </a:p>
          <a:p>
            <a:pPr marL="457200" indent="-457200">
              <a:buAutoNum type="arabicPeriod"/>
            </a:pPr>
            <a:r>
              <a:rPr lang="en-US" sz="1800" dirty="0">
                <a:latin typeface="Calibri Light"/>
                <a:cs typeface="Calibri"/>
              </a:rPr>
              <a:t>How to upload and download documents into the Citrix environment.</a:t>
            </a:r>
          </a:p>
          <a:p>
            <a:pPr marL="457200" indent="-457200">
              <a:buAutoNum type="arabicPeriod"/>
            </a:pPr>
            <a:r>
              <a:rPr lang="en-US" sz="1800" dirty="0">
                <a:latin typeface="Calibri Light"/>
                <a:cs typeface="Calibri"/>
              </a:rPr>
              <a:t>How to save files directly to your personal computer from the Citrix environment.</a:t>
            </a:r>
          </a:p>
          <a:p>
            <a:pPr marL="0" indent="0">
              <a:buNone/>
            </a:pPr>
            <a:endParaRPr lang="en-US" sz="1050" dirty="0">
              <a:solidFill>
                <a:srgbClr val="FF0000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992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99AD-F72E-4D16-95DC-9C0A3B151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4. Saving Files Directly to Your PC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1F001-56C7-40EC-AC5A-DED8159A9F23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6012968" cy="40233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Step 1: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endParaRPr lang="en-US" dirty="0">
              <a:latin typeface="Calibri Light"/>
              <a:ea typeface="+mn-lt"/>
              <a:cs typeface="+mn-lt"/>
            </a:endParaRP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Calibri Light"/>
                <a:ea typeface="+mn-lt"/>
                <a:cs typeface="+mn-lt"/>
              </a:rPr>
              <a:t>On the document you would like to save, click “</a:t>
            </a:r>
            <a:r>
              <a:rPr lang="en-US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File</a:t>
            </a:r>
            <a:r>
              <a:rPr lang="en-US" dirty="0">
                <a:latin typeface="Calibri Light"/>
                <a:ea typeface="+mn-lt"/>
                <a:cs typeface="+mn-lt"/>
              </a:rPr>
              <a:t>”</a:t>
            </a:r>
            <a:endParaRPr lang="en-US" dirty="0">
              <a:latin typeface="+mj-lt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87B686-F0B7-476E-AA20-611E778EB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629" y="2810418"/>
            <a:ext cx="5096741" cy="316705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D28459-1474-4415-930A-4A3BC6E97B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5949" flipH="1">
            <a:off x="3227970" y="2929867"/>
            <a:ext cx="416658" cy="41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22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A285B-7427-42E5-873C-FE24C93A3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4. Saving Files Directly to Your PC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0D286-BCF8-41C5-915D-8E8E01BEC839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6012968" cy="40233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Step 2: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endParaRPr lang="en-US" dirty="0">
              <a:latin typeface="Calibri Light"/>
              <a:ea typeface="+mn-lt"/>
              <a:cs typeface="+mn-lt"/>
            </a:endParaRP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Calibri Light"/>
                <a:ea typeface="+mn-lt"/>
                <a:cs typeface="+mn-lt"/>
              </a:rPr>
              <a:t>Click “</a:t>
            </a:r>
            <a:r>
              <a:rPr lang="en-US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Save As</a:t>
            </a:r>
            <a:r>
              <a:rPr lang="en-US" dirty="0">
                <a:latin typeface="Calibri Light"/>
                <a:ea typeface="+mn-lt"/>
                <a:cs typeface="+mn-lt"/>
              </a:rPr>
              <a:t>”, then select </a:t>
            </a:r>
            <a:r>
              <a:rPr lang="en-US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Browse</a:t>
            </a:r>
            <a:r>
              <a:rPr lang="en-US" dirty="0">
                <a:latin typeface="Calibri Light"/>
                <a:ea typeface="+mn-lt"/>
                <a:cs typeface="+mn-lt"/>
              </a:rPr>
              <a:t>.</a:t>
            </a:r>
            <a:endParaRPr lang="en-US" dirty="0">
              <a:latin typeface="+mj-lt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10881-4794-4356-A3C6-2C842B137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613" y="2240419"/>
            <a:ext cx="2659955" cy="349355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8304EB-4F1D-4B70-8F36-AE0AD1930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7231" flipH="1">
            <a:off x="5309710" y="3984900"/>
            <a:ext cx="689283" cy="6892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0FB44B-B724-4507-BD26-D081E17A32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1593" flipH="1">
            <a:off x="8036321" y="4952618"/>
            <a:ext cx="689283" cy="80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20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68A6C-4D1F-4297-9FA6-140477DAA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4. Saving Files Directly to Your PC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D7AAB-3B47-4C5A-91E1-0EADC819660E}"/>
              </a:ext>
            </a:extLst>
          </p:cNvPr>
          <p:cNvSpPr txBox="1">
            <a:spLocks/>
          </p:cNvSpPr>
          <p:nvPr/>
        </p:nvSpPr>
        <p:spPr>
          <a:xfrm>
            <a:off x="1097279" y="1845734"/>
            <a:ext cx="8544025" cy="40233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Step 3: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endParaRPr lang="en-US" dirty="0">
              <a:latin typeface="Calibri Light"/>
              <a:ea typeface="+mn-lt"/>
              <a:cs typeface="+mn-lt"/>
            </a:endParaRP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Calibri Light"/>
                <a:ea typeface="+mn-lt"/>
                <a:cs typeface="+mn-lt"/>
              </a:rPr>
              <a:t>After a screen pops up, select “</a:t>
            </a:r>
            <a:r>
              <a:rPr lang="en-US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Save To My Device</a:t>
            </a:r>
            <a:r>
              <a:rPr lang="en-US" dirty="0">
                <a:latin typeface="Calibri Light"/>
                <a:ea typeface="+mn-lt"/>
                <a:cs typeface="+mn-lt"/>
              </a:rPr>
              <a:t>” and click </a:t>
            </a:r>
            <a:r>
              <a:rPr lang="en-US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Save</a:t>
            </a:r>
            <a:r>
              <a:rPr lang="en-US" dirty="0">
                <a:latin typeface="Calibri Light"/>
                <a:ea typeface="+mn-lt"/>
                <a:cs typeface="+mn-lt"/>
              </a:rPr>
              <a:t>.</a:t>
            </a:r>
            <a:endParaRPr lang="en-US" dirty="0">
              <a:latin typeface="+mj-lt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A3D9B3-D523-4598-9446-70C624C0A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817" y="2817029"/>
            <a:ext cx="4330366" cy="2924791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BDD698-3B40-46BC-97AB-64EE1987CC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23699" flipH="1" flipV="1">
            <a:off x="7013913" y="5437656"/>
            <a:ext cx="518982" cy="6083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0797F3-A3F9-4661-ABDB-85DE512DD7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429" flipH="1">
            <a:off x="3596497" y="4467002"/>
            <a:ext cx="539328" cy="53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91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8CCAA-BBA8-4005-A765-7674780E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4. Saving Files Directly to Your PC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15324-D233-449E-8498-D792C73041B6}"/>
              </a:ext>
            </a:extLst>
          </p:cNvPr>
          <p:cNvSpPr txBox="1">
            <a:spLocks/>
          </p:cNvSpPr>
          <p:nvPr/>
        </p:nvSpPr>
        <p:spPr>
          <a:xfrm>
            <a:off x="1097279" y="1845734"/>
            <a:ext cx="8544025" cy="40233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Step 4: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endParaRPr lang="en-US" dirty="0">
              <a:latin typeface="Calibri Light"/>
              <a:ea typeface="+mn-lt"/>
              <a:cs typeface="+mn-lt"/>
            </a:endParaRP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Calibri Light"/>
                <a:ea typeface="+mn-lt"/>
                <a:cs typeface="+mn-lt"/>
              </a:rPr>
              <a:t>Depending on the web browser (Firefox in this example), you may receive a prompt.</a:t>
            </a: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Calibri Light"/>
                <a:ea typeface="+mn-lt"/>
                <a:cs typeface="+mn-lt"/>
              </a:rPr>
              <a:t>Make your selection and click ”</a:t>
            </a:r>
            <a:r>
              <a:rPr lang="en-US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OK</a:t>
            </a:r>
            <a:r>
              <a:rPr lang="en-US" dirty="0">
                <a:latin typeface="Calibri Light"/>
                <a:ea typeface="+mn-lt"/>
                <a:cs typeface="+mn-lt"/>
              </a:rPr>
              <a:t>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B0BB13-786E-4C00-B964-2B08C29FD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665" y="3429000"/>
            <a:ext cx="3692670" cy="2684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585249-9890-4F75-97A7-11B963C46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23699" flipH="1" flipV="1">
            <a:off x="6051716" y="5564930"/>
            <a:ext cx="518982" cy="60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14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3834B-D3F1-45D7-BD79-A7A69EEA6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4. Saving Files Directly to Your PC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D6642-E45C-4587-BF5D-8392F07D25D0}"/>
              </a:ext>
            </a:extLst>
          </p:cNvPr>
          <p:cNvSpPr txBox="1">
            <a:spLocks/>
          </p:cNvSpPr>
          <p:nvPr/>
        </p:nvSpPr>
        <p:spPr>
          <a:xfrm>
            <a:off x="1097279" y="1845734"/>
            <a:ext cx="7870257" cy="40233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Success!</a:t>
            </a:r>
            <a:endParaRPr lang="en-US" dirty="0">
              <a:latin typeface="Calibri Light"/>
              <a:ea typeface="+mn-lt"/>
              <a:cs typeface="+mn-lt"/>
            </a:endParaRP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Calibri Light"/>
                <a:ea typeface="+mn-lt"/>
                <a:cs typeface="+mn-lt"/>
              </a:rPr>
              <a:t>You have successfully saved the file to your local computer.</a:t>
            </a:r>
            <a:endParaRPr lang="en-US" dirty="0">
              <a:latin typeface="+mj-lt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760A96-8A52-4378-B36B-46671FE86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82" y="3128250"/>
            <a:ext cx="6349835" cy="170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08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EBF4D-AB52-43F3-996F-FB4FEA10D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400" b="1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30FD1-AB54-4AA8-8894-9C7F6A10D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685" y="2021141"/>
            <a:ext cx="9140846" cy="2874054"/>
          </a:xfrm>
        </p:spPr>
        <p:txBody>
          <a:bodyPr>
            <a:normAutofit/>
          </a:bodyPr>
          <a:lstStyle/>
          <a:p>
            <a:r>
              <a:rPr lang="en-US" dirty="0">
                <a:latin typeface="Calibri Light"/>
                <a:ea typeface="+mn-lt"/>
                <a:cs typeface="+mn-lt"/>
              </a:rPr>
              <a:t>If you run into any issues, or have questions, feel free to reach out to us! </a:t>
            </a:r>
          </a:p>
          <a:p>
            <a:r>
              <a:rPr lang="en-US" dirty="0">
                <a:latin typeface="Calibri Light"/>
                <a:ea typeface="+mn-lt"/>
                <a:cs typeface="+mn-lt"/>
              </a:rPr>
              <a:t>We are here to help you!</a:t>
            </a:r>
          </a:p>
          <a:p>
            <a:pPr lvl="1" indent="-274320"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Calibri Light"/>
                <a:ea typeface="+mn-lt"/>
                <a:cs typeface="+mn-lt"/>
              </a:rPr>
              <a:t>Website: </a:t>
            </a:r>
            <a:r>
              <a:rPr lang="en-US" sz="2000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www.lbcc.du/iits</a:t>
            </a:r>
          </a:p>
          <a:p>
            <a:pPr lvl="1" indent="-274320"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Calibri Light"/>
                <a:ea typeface="+mn-lt"/>
                <a:cs typeface="+mn-lt"/>
              </a:rPr>
              <a:t>Phone: </a:t>
            </a:r>
            <a:r>
              <a:rPr lang="en-US" sz="2000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(562) 938-4357</a:t>
            </a:r>
            <a:br>
              <a:rPr lang="en-US" sz="2000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</a:br>
            <a:r>
              <a:rPr lang="en-US" sz="2000" dirty="0">
                <a:latin typeface="Calibri Light"/>
                <a:ea typeface="+mn-lt"/>
                <a:cs typeface="+mn-lt"/>
              </a:rPr>
              <a:t>Email: </a:t>
            </a:r>
            <a:r>
              <a:rPr lang="en-US" sz="2000" b="1" dirty="0">
                <a:solidFill>
                  <a:srgbClr val="C00000"/>
                </a:solidFill>
                <a:latin typeface="Calibri Light"/>
                <a:ea typeface="+mn-lt"/>
                <a:cs typeface="+mn-lt"/>
                <a:hlinkClick r:id="rId2"/>
              </a:rPr>
              <a:t>helpdesk@lbcc.edu</a:t>
            </a:r>
            <a:r>
              <a:rPr lang="en-US" sz="2000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 </a:t>
            </a:r>
            <a:endParaRPr lang="en-US" sz="2800" b="1" dirty="0">
              <a:latin typeface="+mj-lt"/>
            </a:endParaRPr>
          </a:p>
          <a:p>
            <a:pPr algn="ctr"/>
            <a:endParaRPr lang="en-US" sz="2800" b="1" dirty="0">
              <a:latin typeface="+mj-lt"/>
            </a:endParaRPr>
          </a:p>
          <a:p>
            <a:pPr algn="ctr"/>
            <a:endParaRPr lang="en-US" sz="2800" b="1" dirty="0">
              <a:latin typeface="+mj-lt"/>
            </a:endParaRPr>
          </a:p>
          <a:p>
            <a:pPr algn="ctr"/>
            <a:endParaRPr lang="en-US" sz="28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3E6321-28AD-4CE8-80C9-EA7329E2E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43" y="4270047"/>
            <a:ext cx="35179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06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C5FC4A31-4DBE-4CBA-897B-8583E27E7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250" y="3654214"/>
            <a:ext cx="7429500" cy="15621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EA7305C-56BA-4CCA-9B86-74D1DB049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b="1" dirty="0">
                <a:ea typeface="+mj-lt"/>
                <a:cs typeface="+mj-lt"/>
              </a:rPr>
              <a:t>1. Accessing Citrix Student Labs</a:t>
            </a:r>
            <a:endParaRPr lang="en-US" b="1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588237-7053-451E-B8F3-98FA28F7A8D2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Step 1: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Calibri Light"/>
                <a:ea typeface="+mn-lt"/>
                <a:cs typeface="+mn-lt"/>
              </a:rPr>
              <a:t>Using a web browser, such as </a:t>
            </a:r>
            <a:r>
              <a:rPr lang="en-US" sz="1800" b="1" dirty="0">
                <a:latin typeface="Calibri Light"/>
                <a:ea typeface="+mn-lt"/>
                <a:cs typeface="+mn-lt"/>
              </a:rPr>
              <a:t>Google Chrome</a:t>
            </a:r>
            <a:r>
              <a:rPr lang="en-US" dirty="0">
                <a:latin typeface="Calibri Light"/>
                <a:ea typeface="+mn-lt"/>
                <a:cs typeface="+mn-lt"/>
              </a:rPr>
              <a:t>, </a:t>
            </a:r>
            <a:r>
              <a:rPr lang="en-US" sz="1800" b="1" dirty="0">
                <a:latin typeface="Calibri Light"/>
                <a:ea typeface="+mn-lt"/>
                <a:cs typeface="+mn-lt"/>
              </a:rPr>
              <a:t>Mozilla Firefox</a:t>
            </a:r>
            <a:r>
              <a:rPr lang="en-US" dirty="0">
                <a:latin typeface="Calibri Light"/>
                <a:ea typeface="+mn-lt"/>
                <a:cs typeface="+mn-lt"/>
              </a:rPr>
              <a:t>, </a:t>
            </a:r>
            <a:r>
              <a:rPr lang="en-US" sz="1800" b="1" dirty="0">
                <a:latin typeface="Calibri Light"/>
                <a:ea typeface="+mn-lt"/>
                <a:cs typeface="+mn-lt"/>
              </a:rPr>
              <a:t>Safari</a:t>
            </a:r>
            <a:r>
              <a:rPr lang="en-US" dirty="0">
                <a:latin typeface="Calibri Light"/>
                <a:ea typeface="+mn-lt"/>
                <a:cs typeface="+mn-lt"/>
              </a:rPr>
              <a:t>, or </a:t>
            </a:r>
            <a:r>
              <a:rPr lang="en-US" sz="1800" b="1" dirty="0">
                <a:latin typeface="Calibri Light"/>
                <a:ea typeface="+mn-lt"/>
                <a:cs typeface="+mn-lt"/>
              </a:rPr>
              <a:t>Microsoft Edge</a:t>
            </a:r>
            <a:r>
              <a:rPr lang="en-US" dirty="0">
                <a:latin typeface="Calibri Light"/>
                <a:ea typeface="+mn-lt"/>
                <a:cs typeface="+mn-lt"/>
              </a:rPr>
              <a:t>, navigate to the LBCC homepage </a:t>
            </a:r>
            <a:r>
              <a:rPr lang="en-US" dirty="0">
                <a:latin typeface="Calibri Light"/>
                <a:ea typeface="+mn-lt"/>
                <a:cs typeface="+mn-lt"/>
                <a:hlinkClick r:id="rId3"/>
              </a:rPr>
              <a:t>https://www.lbcc.edu/</a:t>
            </a:r>
            <a:endParaRPr lang="en-US" dirty="0">
              <a:latin typeface="Calibri Light"/>
              <a:ea typeface="+mn-lt"/>
              <a:cs typeface="+mn-lt"/>
            </a:endParaRP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Calibri Light"/>
                <a:ea typeface="+mn-lt"/>
                <a:cs typeface="+mn-lt"/>
              </a:rPr>
              <a:t>Click on “</a:t>
            </a:r>
            <a:r>
              <a:rPr lang="en-US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Viking Portal</a:t>
            </a:r>
            <a:r>
              <a:rPr lang="en-US" dirty="0">
                <a:latin typeface="Calibri Light"/>
                <a:ea typeface="+mn-lt"/>
                <a:cs typeface="+mn-lt"/>
              </a:rPr>
              <a:t>” located at the top left corner of the screen.</a:t>
            </a:r>
            <a:endParaRPr lang="en-US" sz="1800" dirty="0">
              <a:highlight>
                <a:srgbClr val="FFFF00"/>
              </a:highlight>
              <a:latin typeface="+mj-lt"/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93F929-70B6-4FF2-9059-DF79ECE19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9889" flipH="1">
            <a:off x="2654849" y="4265676"/>
            <a:ext cx="588823" cy="5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62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66D61FA-25DD-4AE1-BF55-829433A06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b="1" dirty="0">
                <a:ea typeface="+mj-lt"/>
                <a:cs typeface="+mj-lt"/>
              </a:rPr>
              <a:t>1. Accessing Citrix Student Labs</a:t>
            </a:r>
            <a:endParaRPr lang="en-US" b="1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C899D6-8C68-48DE-BA15-0DC5B98CC9C3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Step 2: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Calibri Light"/>
                <a:ea typeface="+mn-lt"/>
                <a:cs typeface="+mn-lt"/>
              </a:rPr>
              <a:t>Enter your credentials to login</a:t>
            </a:r>
          </a:p>
          <a:p>
            <a:pPr marL="578358" lvl="2" indent="-285750">
              <a:buClr>
                <a:schemeClr val="tx2"/>
              </a:buClr>
              <a:buFont typeface="Calibri Light" panose="020F0302020204030204" pitchFamily="34" charset="0"/>
              <a:buChar char="→"/>
            </a:pPr>
            <a:r>
              <a:rPr lang="en-US" dirty="0">
                <a:latin typeface="Calibri Light"/>
                <a:ea typeface="+mn-lt"/>
                <a:cs typeface="+mn-lt"/>
              </a:rPr>
              <a:t>Note: If you do not remember your Viking Id number, please contact Admissions and Records Office at </a:t>
            </a:r>
            <a:r>
              <a:rPr lang="en-US" b="1" dirty="0">
                <a:latin typeface="Calibri Light"/>
                <a:ea typeface="+mn-lt"/>
                <a:cs typeface="+mn-lt"/>
              </a:rPr>
              <a:t>562-938-4485</a:t>
            </a:r>
            <a:r>
              <a:rPr lang="en-US" dirty="0">
                <a:latin typeface="Calibri Light"/>
                <a:ea typeface="+mn-lt"/>
                <a:cs typeface="+mn-lt"/>
              </a:rPr>
              <a:t>.</a:t>
            </a:r>
          </a:p>
          <a:p>
            <a:pPr marL="578358" lvl="2" indent="-285750">
              <a:buClr>
                <a:schemeClr val="tx2"/>
              </a:buClr>
              <a:buFont typeface="Calibri Light" panose="020F0302020204030204" pitchFamily="34" charset="0"/>
              <a:buChar char="→"/>
            </a:pPr>
            <a:r>
              <a:rPr lang="en-US" dirty="0">
                <a:latin typeface="Calibri Light"/>
                <a:ea typeface="+mn-lt"/>
                <a:cs typeface="+mn-lt"/>
              </a:rPr>
              <a:t>Note: If you do not remember your Password, please click the “New/Forgotten Password” button and follow the instructions.</a:t>
            </a:r>
            <a:endParaRPr lang="en-US" dirty="0">
              <a:latin typeface="+mj-lt"/>
              <a:cs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3C5769-FE11-41ED-967E-74E146D78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9" y="3392056"/>
            <a:ext cx="5918181" cy="27556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223B95-F4EB-4ED1-AAE2-436373C94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37165" flipH="1">
            <a:off x="4775803" y="5334771"/>
            <a:ext cx="588823" cy="5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48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A41202C-F2B0-4BCD-A4E4-E60F93C73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b="1" dirty="0">
                <a:ea typeface="+mj-lt"/>
                <a:cs typeface="+mj-lt"/>
              </a:rPr>
              <a:t>1. Accessing Citrix Student Labs</a:t>
            </a:r>
            <a:endParaRPr lang="en-US" b="1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70531E1-34C9-4E9C-A159-7D47D4B9B7ED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Step 3: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Calibri Light"/>
                <a:ea typeface="+mn-lt"/>
                <a:cs typeface="+mn-lt"/>
              </a:rPr>
              <a:t>One you are logged in, you will see a similar page to the one below.</a:t>
            </a: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Calibri Light"/>
                <a:ea typeface="+mn-lt"/>
                <a:cs typeface="+mn-lt"/>
              </a:rPr>
              <a:t>Click on the icon “</a:t>
            </a:r>
            <a:r>
              <a:rPr lang="en-US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Citrix Student Labs</a:t>
            </a:r>
            <a:r>
              <a:rPr lang="en-US" dirty="0">
                <a:latin typeface="Calibri Light"/>
                <a:ea typeface="+mn-lt"/>
                <a:cs typeface="+mn-lt"/>
              </a:rPr>
              <a:t>”</a:t>
            </a:r>
            <a:endParaRPr lang="en-US" dirty="0">
              <a:latin typeface="+mj-lt"/>
              <a:cs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E53990-7F75-493C-9C9B-452072C78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967" y="3395539"/>
            <a:ext cx="7439025" cy="18002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9AA880-9EDB-49EE-8D4B-52F4A1F791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37165" flipH="1">
            <a:off x="9447962" y="4858786"/>
            <a:ext cx="588823" cy="5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2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3DF1B330-2F80-41AA-A66F-AF1B134A2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b="1" dirty="0">
                <a:ea typeface="+mj-lt"/>
                <a:cs typeface="+mj-lt"/>
              </a:rPr>
              <a:t>1. Accessing Citrix Student Labs</a:t>
            </a:r>
            <a:endParaRPr lang="en-US" b="1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392E163-E7D9-411A-AB24-D5F7DA13664F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Step 4: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Calibri Light"/>
                <a:ea typeface="+mn-lt"/>
                <a:cs typeface="+mn-lt"/>
              </a:rPr>
              <a:t>You will see a loading page come up similar to the picture below.</a:t>
            </a:r>
          </a:p>
          <a:p>
            <a:pPr indent="-274320">
              <a:buFont typeface="Wingdings" panose="05000000000000000000" pitchFamily="2" charset="2"/>
              <a:buChar char="Ø"/>
            </a:pPr>
            <a:endParaRPr lang="en-US" dirty="0">
              <a:latin typeface="Calibri Light"/>
              <a:ea typeface="+mn-lt"/>
              <a:cs typeface="+mn-lt"/>
            </a:endParaRPr>
          </a:p>
          <a:p>
            <a:pPr indent="-274320">
              <a:buFont typeface="Wingdings" panose="05000000000000000000" pitchFamily="2" charset="2"/>
              <a:buChar char="Ø"/>
            </a:pPr>
            <a:endParaRPr lang="en-US" dirty="0">
              <a:latin typeface="Calibri Light"/>
              <a:ea typeface="+mn-lt"/>
              <a:cs typeface="+mn-lt"/>
            </a:endParaRPr>
          </a:p>
          <a:p>
            <a:pPr marL="0" indent="0">
              <a:buNone/>
            </a:pPr>
            <a:br>
              <a:rPr lang="en-US" dirty="0">
                <a:latin typeface="Calibri Light"/>
                <a:ea typeface="+mn-lt"/>
                <a:cs typeface="+mn-lt"/>
              </a:rPr>
            </a:br>
            <a:endParaRPr lang="en-US" dirty="0">
              <a:latin typeface="Calibri Light"/>
              <a:ea typeface="+mn-lt"/>
              <a:cs typeface="+mn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FF55864-AFD2-45A1-9AE4-04E10B808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323" y="3073822"/>
            <a:ext cx="4045354" cy="246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24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7877780-717F-456B-B4A0-CCC151FF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b="1" dirty="0">
                <a:ea typeface="+mj-lt"/>
                <a:cs typeface="+mj-lt"/>
              </a:rPr>
              <a:t>1. Accessing Citrix Student Labs</a:t>
            </a:r>
            <a:endParaRPr lang="en-US" b="1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D28F839-96B1-49B8-AAA6-2D8EDE568778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Step 4: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endParaRPr lang="en-US" dirty="0">
              <a:latin typeface="Calibri Light"/>
              <a:ea typeface="+mn-lt"/>
              <a:cs typeface="+mn-lt"/>
            </a:endParaRP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Calibri Light"/>
                <a:ea typeface="+mn-lt"/>
                <a:cs typeface="+mn-lt"/>
              </a:rPr>
              <a:t>Click on “</a:t>
            </a:r>
            <a:r>
              <a:rPr lang="en-US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LBCC Computer Lab</a:t>
            </a:r>
            <a:r>
              <a:rPr lang="en-US" dirty="0">
                <a:latin typeface="Calibri Light"/>
                <a:ea typeface="+mn-lt"/>
                <a:cs typeface="+mn-lt"/>
              </a:rPr>
              <a:t>” and wait for the session to load.</a:t>
            </a:r>
            <a:endParaRPr lang="en-US" dirty="0">
              <a:latin typeface="+mj-lt"/>
              <a:cs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C8F0F5-929F-4D20-9EB2-906D6F448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157" y="2909706"/>
            <a:ext cx="2733675" cy="317182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E72844-CA9C-4136-9275-F7017BB644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37165" flipH="1">
            <a:off x="4138583" y="4922439"/>
            <a:ext cx="588823" cy="5888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51C125-1C8F-48CD-A559-A19403F48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4197" y="3218333"/>
            <a:ext cx="2449023" cy="237774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0006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12D5847-4AE2-438C-90D0-66A600CB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b="1" dirty="0">
                <a:ea typeface="+mj-lt"/>
                <a:cs typeface="+mj-lt"/>
              </a:rPr>
              <a:t>1. Accessing Citrix Student Labs</a:t>
            </a:r>
            <a:endParaRPr lang="en-US" b="1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BCFF674-45C3-408E-92D7-45D45EC6314E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r>
              <a:rPr lang="en-US" dirty="0">
                <a:latin typeface="Calibri Light"/>
                <a:ea typeface="+mn-lt"/>
                <a:cs typeface="+mn-lt"/>
              </a:rPr>
              <a:t>Once you see this Desktop, you have </a:t>
            </a:r>
            <a:r>
              <a:rPr lang="en-US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successfully</a:t>
            </a:r>
            <a:r>
              <a:rPr lang="en-US" dirty="0">
                <a:latin typeface="Calibri Light"/>
                <a:ea typeface="+mn-lt"/>
                <a:cs typeface="+mn-lt"/>
              </a:rPr>
              <a:t> logged in.</a:t>
            </a:r>
            <a:endParaRPr lang="en-US" dirty="0">
              <a:latin typeface="+mj-lt"/>
              <a:cs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DF9EF26-05C2-4DD5-AE97-41FD657BB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2412801"/>
            <a:ext cx="74295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44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E92A95-AD27-4686-B76B-D51EC102B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b="1" dirty="0">
                <a:ea typeface="+mj-lt"/>
                <a:cs typeface="+mj-lt"/>
              </a:rPr>
              <a:t>1. Accessing Citrix Student Labs</a:t>
            </a:r>
            <a:endParaRPr lang="en-US" b="1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EE5CCFF-C872-4F0D-A6E6-5DDEF5067589}"/>
              </a:ext>
            </a:extLst>
          </p:cNvPr>
          <p:cNvSpPr txBox="1">
            <a:spLocks/>
          </p:cNvSpPr>
          <p:nvPr/>
        </p:nvSpPr>
        <p:spPr>
          <a:xfrm>
            <a:off x="2685942" y="1845734"/>
            <a:ext cx="8469737" cy="40233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Step 5:</a:t>
            </a:r>
            <a:r>
              <a:rPr lang="en-US" sz="2400" dirty="0">
                <a:latin typeface="Calibri Light"/>
                <a:ea typeface="+mn-lt"/>
                <a:cs typeface="+mn-lt"/>
              </a:rPr>
              <a:t> </a:t>
            </a:r>
            <a:endParaRPr lang="en-US" dirty="0">
              <a:latin typeface="Calibri Light"/>
              <a:ea typeface="+mn-lt"/>
              <a:cs typeface="+mn-lt"/>
            </a:endParaRP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Calibri Light"/>
                <a:ea typeface="+mn-lt"/>
                <a:cs typeface="+mn-lt"/>
              </a:rPr>
              <a:t>Once you’re done, log out by clicking the </a:t>
            </a:r>
            <a:r>
              <a:rPr lang="en-US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Start</a:t>
            </a:r>
            <a:r>
              <a:rPr lang="en-US" dirty="0">
                <a:latin typeface="Calibri Light"/>
                <a:ea typeface="+mn-lt"/>
                <a:cs typeface="+mn-lt"/>
              </a:rPr>
              <a:t> menu (Windows Icon) located at the bottom left-hand side.</a:t>
            </a:r>
          </a:p>
          <a:p>
            <a:pPr indent="-274320">
              <a:buFont typeface="Wingdings" panose="05000000000000000000" pitchFamily="2" charset="2"/>
              <a:buChar char="Ø"/>
            </a:pPr>
            <a:r>
              <a:rPr lang="en-US" dirty="0">
                <a:latin typeface="Calibri Light"/>
                <a:ea typeface="+mn-lt"/>
                <a:cs typeface="+mn-lt"/>
              </a:rPr>
              <a:t>After, click the </a:t>
            </a:r>
            <a:r>
              <a:rPr lang="en-US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person icon</a:t>
            </a:r>
            <a:r>
              <a:rPr lang="en-US" b="1" dirty="0">
                <a:latin typeface="Calibri Light"/>
                <a:ea typeface="+mn-lt"/>
                <a:cs typeface="+mn-lt"/>
              </a:rPr>
              <a:t> </a:t>
            </a:r>
            <a:r>
              <a:rPr lang="en-US" dirty="0">
                <a:latin typeface="Calibri Light"/>
                <a:ea typeface="+mn-lt"/>
                <a:cs typeface="+mn-lt"/>
              </a:rPr>
              <a:t>and “</a:t>
            </a:r>
            <a:r>
              <a:rPr lang="en-US" b="1" dirty="0">
                <a:solidFill>
                  <a:srgbClr val="C00000"/>
                </a:solidFill>
                <a:latin typeface="Calibri Light"/>
                <a:ea typeface="+mn-lt"/>
                <a:cs typeface="+mn-lt"/>
              </a:rPr>
              <a:t>Sign Out</a:t>
            </a:r>
            <a:r>
              <a:rPr lang="en-US" dirty="0">
                <a:latin typeface="Calibri Light"/>
                <a:ea typeface="+mn-lt"/>
                <a:cs typeface="+mn-lt"/>
              </a:rPr>
              <a:t>”</a:t>
            </a:r>
            <a:endParaRPr lang="en-US" dirty="0">
              <a:latin typeface="+mj-lt"/>
              <a:cs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AAB773-359B-4E2D-B725-ACA916C28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145" y="1943230"/>
            <a:ext cx="962025" cy="41719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054583-585F-4EAD-8020-1C8B7F4D56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858" flipH="1">
            <a:off x="1008843" y="5710521"/>
            <a:ext cx="588823" cy="5888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79C65D-F57E-40D1-A9DA-4954D98BB1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858" flipH="1">
            <a:off x="1008843" y="2196083"/>
            <a:ext cx="588823" cy="5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0992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33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DE0000"/>
      </a:accent1>
      <a:accent2>
        <a:srgbClr val="3F3F3F"/>
      </a:accent2>
      <a:accent3>
        <a:srgbClr val="B2324B"/>
      </a:accent3>
      <a:accent4>
        <a:srgbClr val="969FA7"/>
      </a:accent4>
      <a:accent5>
        <a:srgbClr val="A5A5A5"/>
      </a:accent5>
      <a:accent6>
        <a:srgbClr val="FF0000"/>
      </a:accent6>
      <a:hlink>
        <a:srgbClr val="3680F8"/>
      </a:hlink>
      <a:folHlink>
        <a:srgbClr val="059AF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9326</TotalTime>
  <Words>748</Words>
  <Application>Microsoft Office PowerPoint</Application>
  <PresentationFormat>Widescreen</PresentationFormat>
  <Paragraphs>94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Agency FB</vt:lpstr>
      <vt:lpstr>Calibri</vt:lpstr>
      <vt:lpstr>Calibri Light</vt:lpstr>
      <vt:lpstr>Wingdings</vt:lpstr>
      <vt:lpstr>Retrospect</vt:lpstr>
      <vt:lpstr>PowerPoint Presentation</vt:lpstr>
      <vt:lpstr>Citrix Labs</vt:lpstr>
      <vt:lpstr>1. Accessing Citrix Student Labs</vt:lpstr>
      <vt:lpstr>1. Accessing Citrix Student Labs</vt:lpstr>
      <vt:lpstr>1. Accessing Citrix Student Labs</vt:lpstr>
      <vt:lpstr>1. Accessing Citrix Student Labs</vt:lpstr>
      <vt:lpstr>1. Accessing Citrix Student Labs</vt:lpstr>
      <vt:lpstr>1. Accessing Citrix Student Labs</vt:lpstr>
      <vt:lpstr>1. Accessing Citrix Student Labs</vt:lpstr>
      <vt:lpstr>2. Downloading Documents into Citrix</vt:lpstr>
      <vt:lpstr>2. Downloading Documents into Citrix</vt:lpstr>
      <vt:lpstr>2. Downloading Documents into Citrix</vt:lpstr>
      <vt:lpstr>2. Downloading Documents into Citrix</vt:lpstr>
      <vt:lpstr>2. Downloading Documents into Citrix</vt:lpstr>
      <vt:lpstr>3. Uploading Documents into Citrix</vt:lpstr>
      <vt:lpstr>3. Uploading Documents into Citrix</vt:lpstr>
      <vt:lpstr>3. Uploading Documents into Citrix</vt:lpstr>
      <vt:lpstr>3. Uploading Documents into Citrix</vt:lpstr>
      <vt:lpstr>3. Uploading Documents into Citrix</vt:lpstr>
      <vt:lpstr>4. Saving Files Directly to Your PC</vt:lpstr>
      <vt:lpstr>4. Saving Files Directly to Your PC</vt:lpstr>
      <vt:lpstr>4. Saving Files Directly to Your PC</vt:lpstr>
      <vt:lpstr>4. Saving Files Directly to Your PC</vt:lpstr>
      <vt:lpstr>4. Saving Files Directly to Your PC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Viking Access  Password Change/Reset  Help Guide</dc:title>
  <dc:creator>Laura Rantala</dc:creator>
  <cp:lastModifiedBy>Laura Rantala</cp:lastModifiedBy>
  <cp:revision>221</cp:revision>
  <dcterms:created xsi:type="dcterms:W3CDTF">2019-04-12T16:41:30Z</dcterms:created>
  <dcterms:modified xsi:type="dcterms:W3CDTF">2020-08-04T15:58:55Z</dcterms:modified>
</cp:coreProperties>
</file>