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Inter"/>
      <p:regular r:id="rId7"/>
      <p:bold r:id="rId8"/>
    </p:embeddedFont>
    <p:embeddedFont>
      <p:font typeface="Bitter SemiBol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itterSemiBold-italic.fntdata"/><Relationship Id="rId10" Type="http://schemas.openxmlformats.org/officeDocument/2006/relationships/font" Target="fonts/BitterSemiBold-bold.fntdata"/><Relationship Id="rId12" Type="http://schemas.openxmlformats.org/officeDocument/2006/relationships/font" Target="fonts/Bitter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itter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ter-regular.fntdata"/><Relationship Id="rId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a82909b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a82909b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3" Type="http://schemas.openxmlformats.org/officeDocument/2006/relationships/image" Target="../media/image7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2125" y="3883250"/>
            <a:ext cx="9156000" cy="1260300"/>
          </a:xfrm>
          <a:prstGeom prst="rect">
            <a:avLst/>
          </a:prstGeom>
          <a:solidFill>
            <a:srgbClr val="1447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334715" y="1698591"/>
            <a:ext cx="2802900" cy="564900"/>
          </a:xfrm>
          <a:prstGeom prst="roundRect">
            <a:avLst>
              <a:gd fmla="val 11392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334715" y="2305125"/>
            <a:ext cx="2802900" cy="564900"/>
          </a:xfrm>
          <a:prstGeom prst="roundRect">
            <a:avLst>
              <a:gd fmla="val 11392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85850" y="1698583"/>
            <a:ext cx="2802900" cy="564900"/>
          </a:xfrm>
          <a:prstGeom prst="roundRect">
            <a:avLst>
              <a:gd fmla="val 11392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85850" y="2305125"/>
            <a:ext cx="2802900" cy="564900"/>
          </a:xfrm>
          <a:prstGeom prst="roundRect">
            <a:avLst>
              <a:gd fmla="val 11392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824" y="313249"/>
            <a:ext cx="1218750" cy="4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66" y="2414484"/>
            <a:ext cx="335551" cy="33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150" y="2399062"/>
            <a:ext cx="347900" cy="3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740" y="1824537"/>
            <a:ext cx="313002" cy="31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1336" y="1813255"/>
            <a:ext cx="335550" cy="3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93925" y="313250"/>
            <a:ext cx="72813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1B0CD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Your Virtual Health and Well-Being Resources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Available on the TimelyCare app or </a:t>
            </a:r>
            <a:r>
              <a:rPr b="1" lang="en" sz="12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timelycare.com/</a:t>
            </a:r>
            <a:r>
              <a:rPr b="1" lang="en" sz="12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lbcc</a:t>
            </a:r>
            <a:endParaRPr b="1" sz="17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019150" y="1801650"/>
            <a:ext cx="21729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TalkNow</a:t>
            </a:r>
            <a:endParaRPr b="1" sz="11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24/7, on-demand emotional support to talk about </a:t>
            </a: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anything</a:t>
            </a: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019150" y="2451834"/>
            <a:ext cx="21729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Scheduled Counseling</a:t>
            </a:r>
            <a:endParaRPr b="1" sz="11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Choose your preferred day, time, and mental health provider.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896909" y="1824587"/>
            <a:ext cx="2020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Self-Care Content</a:t>
            </a:r>
            <a:endParaRPr b="1" sz="11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Visit the “</a:t>
            </a: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Explore</a:t>
            </a: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” page for guided self-care content.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896909" y="2399100"/>
            <a:ext cx="2118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Basic Needs Support</a:t>
            </a:r>
            <a:endParaRPr b="1" sz="11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Access to free or reduced-cost community resources.</a:t>
            </a:r>
            <a:endParaRPr sz="10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4634713" y="4169601"/>
            <a:ext cx="1075407" cy="195300"/>
            <a:chOff x="4812638" y="4568251"/>
            <a:chExt cx="1075407" cy="195300"/>
          </a:xfrm>
        </p:grpSpPr>
        <p:pic>
          <p:nvPicPr>
            <p:cNvPr id="70" name="Google Shape;70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812638" y="4569170"/>
              <a:ext cx="193450" cy="193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3"/>
            <p:cNvSpPr txBox="1"/>
            <p:nvPr/>
          </p:nvSpPr>
          <p:spPr>
            <a:xfrm>
              <a:off x="5030345" y="4568251"/>
              <a:ext cx="8577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@timelycare</a:t>
              </a:r>
              <a:endParaRPr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4639089" y="4441626"/>
            <a:ext cx="1066658" cy="195300"/>
            <a:chOff x="5945389" y="4568251"/>
            <a:chExt cx="1066658" cy="195300"/>
          </a:xfrm>
        </p:grpSpPr>
        <p:pic>
          <p:nvPicPr>
            <p:cNvPr id="73" name="Google Shape;7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45389" y="4573077"/>
              <a:ext cx="185628" cy="185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3"/>
            <p:cNvSpPr txBox="1"/>
            <p:nvPr/>
          </p:nvSpPr>
          <p:spPr>
            <a:xfrm>
              <a:off x="6154348" y="4568251"/>
              <a:ext cx="8577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@timelycare</a:t>
              </a:r>
              <a:endParaRPr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4639089" y="4713651"/>
            <a:ext cx="1253557" cy="195300"/>
            <a:chOff x="7089289" y="4568251"/>
            <a:chExt cx="1253557" cy="195300"/>
          </a:xfrm>
        </p:grpSpPr>
        <p:pic>
          <p:nvPicPr>
            <p:cNvPr id="76" name="Google Shape;76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089289" y="4573077"/>
              <a:ext cx="185628" cy="185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3"/>
            <p:cNvSpPr txBox="1"/>
            <p:nvPr/>
          </p:nvSpPr>
          <p:spPr>
            <a:xfrm>
              <a:off x="7303345" y="4568251"/>
              <a:ext cx="10395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@timely_care</a:t>
              </a:r>
              <a:endParaRPr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637302" y="4052420"/>
            <a:ext cx="909900" cy="909900"/>
            <a:chOff x="3894025" y="727850"/>
            <a:chExt cx="909900" cy="909900"/>
          </a:xfrm>
        </p:grpSpPr>
        <p:sp>
          <p:nvSpPr>
            <p:cNvPr id="79" name="Google Shape;79;p13"/>
            <p:cNvSpPr/>
            <p:nvPr/>
          </p:nvSpPr>
          <p:spPr>
            <a:xfrm>
              <a:off x="3894025" y="727850"/>
              <a:ext cx="909900" cy="909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4006225" y="1003850"/>
              <a:ext cx="6855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QR CODE HERE</a:t>
              </a:r>
              <a:endParaRPr sz="2500">
                <a:solidFill>
                  <a:srgbClr val="20466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1" name="Google Shape;81;p13"/>
          <p:cNvSpPr txBox="1"/>
          <p:nvPr/>
        </p:nvSpPr>
        <p:spPr>
          <a:xfrm>
            <a:off x="1717150" y="4081090"/>
            <a:ext cx="2491800" cy="1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EAB552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Scan the QR Code to access care.</a:t>
            </a:r>
            <a:endParaRPr sz="2700">
              <a:solidFill>
                <a:srgbClr val="EAB552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717150" y="4370651"/>
            <a:ext cx="1991100" cy="1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rPr>
              <a:t>It’s for Students.</a:t>
            </a:r>
            <a:endParaRPr sz="2000">
              <a:solidFill>
                <a:schemeClr val="lt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grpSp>
        <p:nvGrpSpPr>
          <p:cNvPr id="83" name="Google Shape;83;p13"/>
          <p:cNvGrpSpPr/>
          <p:nvPr/>
        </p:nvGrpSpPr>
        <p:grpSpPr>
          <a:xfrm>
            <a:off x="1717150" y="4603001"/>
            <a:ext cx="1314600" cy="324600"/>
            <a:chOff x="1670225" y="4659025"/>
            <a:chExt cx="1314600" cy="324600"/>
          </a:xfrm>
        </p:grpSpPr>
        <p:sp>
          <p:nvSpPr>
            <p:cNvPr id="84" name="Google Shape;84;p13"/>
            <p:cNvSpPr/>
            <p:nvPr/>
          </p:nvSpPr>
          <p:spPr>
            <a:xfrm>
              <a:off x="1670225" y="4659025"/>
              <a:ext cx="1314600" cy="324600"/>
            </a:xfrm>
            <a:prstGeom prst="rect">
              <a:avLst/>
            </a:prstGeom>
            <a:solidFill>
              <a:srgbClr val="31B0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1724255" y="4719680"/>
              <a:ext cx="12186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Bitter SemiBold"/>
                  <a:ea typeface="Bitter SemiBold"/>
                  <a:cs typeface="Bitter SemiBold"/>
                  <a:sym typeface="Bitter SemiBold"/>
                </a:rPr>
                <a:t>FOR FREE.</a:t>
              </a:r>
              <a:endParaRPr sz="2000">
                <a:solidFill>
                  <a:schemeClr val="lt1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6431841" y="784463"/>
            <a:ext cx="2080712" cy="4168148"/>
            <a:chOff x="1750147" y="454919"/>
            <a:chExt cx="1880275" cy="3766625"/>
          </a:xfrm>
        </p:grpSpPr>
        <p:pic>
          <p:nvPicPr>
            <p:cNvPr id="87" name="Google Shape;87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852550" y="560350"/>
              <a:ext cx="1675500" cy="3581700"/>
            </a:xfrm>
            <a:prstGeom prst="roundRect">
              <a:avLst>
                <a:gd fmla="val 7837" name="adj"/>
              </a:avLst>
            </a:prstGeom>
            <a:noFill/>
            <a:ln>
              <a:noFill/>
            </a:ln>
          </p:spPr>
        </p:pic>
        <p:pic>
          <p:nvPicPr>
            <p:cNvPr id="88" name="Google Shape;88;p13"/>
            <p:cNvPicPr preferRelativeResize="0"/>
            <p:nvPr/>
          </p:nvPicPr>
          <p:blipFill rotWithShape="1">
            <a:blip r:embed="rId12">
              <a:alphaModFix/>
            </a:blip>
            <a:srcRect b="3609" l="6360" r="6035" t="3600"/>
            <a:stretch/>
          </p:blipFill>
          <p:spPr>
            <a:xfrm>
              <a:off x="1750147" y="454919"/>
              <a:ext cx="1880275" cy="3766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7300" y="4052425"/>
            <a:ext cx="909900" cy="9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